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sldIdLst>
    <p:sldId id="258" r:id="rId2"/>
    <p:sldId id="273" r:id="rId3"/>
    <p:sldId id="257" r:id="rId4"/>
    <p:sldId id="262" r:id="rId5"/>
    <p:sldId id="260" r:id="rId6"/>
    <p:sldId id="271" r:id="rId7"/>
    <p:sldId id="274" r:id="rId8"/>
    <p:sldId id="265" r:id="rId9"/>
    <p:sldId id="278" r:id="rId10"/>
    <p:sldId id="281" r:id="rId11"/>
    <p:sldId id="280" r:id="rId12"/>
    <p:sldId id="282" r:id="rId13"/>
    <p:sldId id="279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508"/>
    <p:restoredTop sz="94632"/>
  </p:normalViewPr>
  <p:slideViewPr>
    <p:cSldViewPr snapToGrid="0" snapToObjects="1">
      <p:cViewPr varScale="1">
        <p:scale>
          <a:sx n="85" d="100"/>
          <a:sy n="85" d="100"/>
        </p:scale>
        <p:origin x="16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9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5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3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2A178D5-B682-E741-A9DF-90FE502B331A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7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5F98DC-9D8B-954F-901E-6A24C4210B6F}"/>
              </a:ext>
            </a:extLst>
          </p:cNvPr>
          <p:cNvSpPr txBox="1"/>
          <p:nvPr/>
        </p:nvSpPr>
        <p:spPr>
          <a:xfrm>
            <a:off x="-494271" y="2636644"/>
            <a:ext cx="6314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UH Systematics fall 2019: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Biogeography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F1FFA-1959-D14A-AEF3-B561C14C7D13}"/>
              </a:ext>
            </a:extLst>
          </p:cNvPr>
          <p:cNvSpPr txBox="1"/>
          <p:nvPr/>
        </p:nvSpPr>
        <p:spPr>
          <a:xfrm>
            <a:off x="1025611" y="5869459"/>
            <a:ext cx="420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Camiel </a:t>
            </a:r>
            <a:r>
              <a:rPr lang="en-US" dirty="0" err="1"/>
              <a:t>Doorenweerd</a:t>
            </a:r>
            <a:endParaRPr lang="en-US" dirty="0"/>
          </a:p>
          <a:p>
            <a:r>
              <a:rPr lang="en-US" dirty="0"/>
              <a:t>20191008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2D0E-17EC-FD40-BF79-A6C731E0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80" y="540149"/>
            <a:ext cx="18796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85190-1221-604D-99B5-44DBFF6A3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649" y="3329141"/>
            <a:ext cx="4064000" cy="2603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5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C4CFC-0031-A848-8D76-CC087560C07B}"/>
              </a:ext>
            </a:extLst>
          </p:cNvPr>
          <p:cNvSpPr txBox="1"/>
          <p:nvPr/>
        </p:nvSpPr>
        <p:spPr>
          <a:xfrm>
            <a:off x="2623278" y="494675"/>
            <a:ext cx="641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Silverswords</a:t>
            </a:r>
            <a:r>
              <a:rPr lang="en-US" sz="2800" dirty="0"/>
              <a:t> &amp; tarweeds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232F8-88F5-9D44-8363-DB2E805FB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6" y="1431605"/>
            <a:ext cx="8049718" cy="50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C4CFC-0031-A848-8D76-CC087560C07B}"/>
              </a:ext>
            </a:extLst>
          </p:cNvPr>
          <p:cNvSpPr txBox="1"/>
          <p:nvPr/>
        </p:nvSpPr>
        <p:spPr>
          <a:xfrm>
            <a:off x="1798820" y="599606"/>
            <a:ext cx="641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island was colonized first?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AF8DA-9969-5A4C-8DB9-87795E02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5" y="1811244"/>
            <a:ext cx="8214610" cy="39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6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C4CFC-0031-A848-8D76-CC087560C07B}"/>
              </a:ext>
            </a:extLst>
          </p:cNvPr>
          <p:cNvSpPr txBox="1"/>
          <p:nvPr/>
        </p:nvSpPr>
        <p:spPr>
          <a:xfrm>
            <a:off x="2473377" y="494675"/>
            <a:ext cx="641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‘progression rule’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4C7BE-DCF4-E642-B5C8-7AF5454F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6" y="1384825"/>
            <a:ext cx="8109679" cy="49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E4DFC-9E88-0044-BC4D-DE4AF41ECCB4}"/>
              </a:ext>
            </a:extLst>
          </p:cNvPr>
          <p:cNvSpPr txBox="1"/>
          <p:nvPr/>
        </p:nvSpPr>
        <p:spPr>
          <a:xfrm>
            <a:off x="469557" y="815546"/>
            <a:ext cx="64749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Lab:</a:t>
            </a:r>
          </a:p>
          <a:p>
            <a:endParaRPr lang="en-US" dirty="0"/>
          </a:p>
          <a:p>
            <a:r>
              <a:rPr lang="en-US" dirty="0" err="1"/>
              <a:t>Biogeobears</a:t>
            </a:r>
            <a:r>
              <a:rPr lang="en-US" dirty="0"/>
              <a:t> versus </a:t>
            </a:r>
            <a:r>
              <a:rPr lang="en-US" dirty="0" err="1"/>
              <a:t>RevBayes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r>
              <a:rPr lang="en-US" dirty="0"/>
              <a:t>Select sensible regions</a:t>
            </a:r>
          </a:p>
          <a:p>
            <a:endParaRPr lang="en-US" dirty="0"/>
          </a:p>
          <a:p>
            <a:r>
              <a:rPr lang="en-US" dirty="0"/>
              <a:t>Select sensible scenarios</a:t>
            </a:r>
          </a:p>
          <a:p>
            <a:endParaRPr lang="en-US" dirty="0"/>
          </a:p>
          <a:p>
            <a:r>
              <a:rPr lang="en-US" dirty="0" err="1"/>
              <a:t>Saturnia</a:t>
            </a:r>
            <a:r>
              <a:rPr lang="en-US" dirty="0"/>
              <a:t> Biogeography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7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6C58-A68A-E443-89B6-A1C00E6037C0}"/>
              </a:ext>
            </a:extLst>
          </p:cNvPr>
          <p:cNvSpPr txBox="1"/>
          <p:nvPr/>
        </p:nvSpPr>
        <p:spPr>
          <a:xfrm>
            <a:off x="1075038" y="617838"/>
            <a:ext cx="259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83FE6-7604-234F-9888-BED77DEBB18D}"/>
              </a:ext>
            </a:extLst>
          </p:cNvPr>
          <p:cNvSpPr txBox="1"/>
          <p:nvPr/>
        </p:nvSpPr>
        <p:spPr>
          <a:xfrm>
            <a:off x="506627" y="1186249"/>
            <a:ext cx="8427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Ree</a:t>
            </a:r>
            <a:r>
              <a:rPr lang="en-US" sz="1200" dirty="0"/>
              <a:t> RH, </a:t>
            </a:r>
            <a:r>
              <a:rPr lang="en-US" sz="1200" dirty="0" err="1"/>
              <a:t>Sanmartín</a:t>
            </a:r>
            <a:r>
              <a:rPr lang="en-US" sz="1200" dirty="0"/>
              <a:t> I (2018) Conceptual and statistical problems with the DEC+J model of founder-event speciation and its comparison with DEC via model selection. Journal of Biogeography 45: 741–749. https://</a:t>
            </a:r>
            <a:r>
              <a:rPr lang="en-US" sz="1200" dirty="0" err="1"/>
              <a:t>doi.org</a:t>
            </a:r>
            <a:r>
              <a:rPr lang="en-US" sz="1200" dirty="0"/>
              <a:t>/10.1111/jbi.13173 </a:t>
            </a:r>
          </a:p>
          <a:p>
            <a:endParaRPr lang="en-US" sz="1200" dirty="0"/>
          </a:p>
          <a:p>
            <a:r>
              <a:rPr lang="en-US" sz="1200" dirty="0"/>
              <a:t>Landis MJ, </a:t>
            </a:r>
            <a:r>
              <a:rPr lang="en-US" sz="1200" dirty="0" err="1"/>
              <a:t>Freyman</a:t>
            </a:r>
            <a:r>
              <a:rPr lang="en-US" sz="1200" dirty="0"/>
              <a:t> WA, Baldwin BG (2018) Retracing the Hawaiian </a:t>
            </a:r>
            <a:r>
              <a:rPr lang="en-US" sz="1200" dirty="0" err="1"/>
              <a:t>silversword</a:t>
            </a:r>
            <a:r>
              <a:rPr lang="en-US" sz="1200" dirty="0"/>
              <a:t> radiation despite phylogenetic, biogeographic, and paleogeographic uncertainty. Evolution 72: 2343–2359. https://</a:t>
            </a:r>
            <a:r>
              <a:rPr lang="en-US" sz="1200" dirty="0" err="1"/>
              <a:t>doi.org</a:t>
            </a:r>
            <a:r>
              <a:rPr lang="en-US" sz="1200" dirty="0"/>
              <a:t>/10.1111/evo.13594 </a:t>
            </a:r>
          </a:p>
        </p:txBody>
      </p:sp>
    </p:spTree>
    <p:extLst>
      <p:ext uri="{BB962C8B-B14F-4D97-AF65-F5344CB8AC3E}">
        <p14:creationId xmlns:p14="http://schemas.microsoft.com/office/powerpoint/2010/main" val="423966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E4DFC-9E88-0044-BC4D-DE4AF41ECCB4}"/>
              </a:ext>
            </a:extLst>
          </p:cNvPr>
          <p:cNvSpPr txBox="1"/>
          <p:nvPr/>
        </p:nvSpPr>
        <p:spPr>
          <a:xfrm>
            <a:off x="370703" y="374473"/>
            <a:ext cx="77229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Biogeography is a special case of character state evolution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BC5B2-3EAF-C84A-9055-A90B6962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1062692"/>
            <a:ext cx="3690109" cy="51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0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F77F63-8BED-BD4E-80EB-27E91AA2DE69}"/>
              </a:ext>
            </a:extLst>
          </p:cNvPr>
          <p:cNvSpPr txBox="1"/>
          <p:nvPr/>
        </p:nvSpPr>
        <p:spPr>
          <a:xfrm>
            <a:off x="925230" y="649476"/>
            <a:ext cx="8773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Alfred R. Wallace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7DC12-77FF-9B46-B228-24994255A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5" y="278598"/>
            <a:ext cx="2036992" cy="2395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B1D0D-1A1A-934D-B12E-72AB3A73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571" y="2066793"/>
            <a:ext cx="7094616" cy="44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4634F0-9429-F041-B7C4-51EB34969221}"/>
              </a:ext>
            </a:extLst>
          </p:cNvPr>
          <p:cNvSpPr txBox="1"/>
          <p:nvPr/>
        </p:nvSpPr>
        <p:spPr>
          <a:xfrm>
            <a:off x="2574325" y="222422"/>
            <a:ext cx="6505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Plate tectonics shaped biogeographic patterns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0C474-74A7-8C42-A270-2CE12B90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5" y="1487101"/>
            <a:ext cx="4394886" cy="43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9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22D6F-35FF-D54B-AA50-F82EE7A97837}"/>
              </a:ext>
            </a:extLst>
          </p:cNvPr>
          <p:cNvSpPr txBox="1"/>
          <p:nvPr/>
        </p:nvSpPr>
        <p:spPr>
          <a:xfrm>
            <a:off x="2236571" y="432487"/>
            <a:ext cx="631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Anagenesis</a:t>
            </a:r>
            <a:r>
              <a:rPr lang="en-US" sz="2800" dirty="0"/>
              <a:t> &amp; cladogenesis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C07E-5386-F94E-90A7-111633E1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95" y="1774053"/>
            <a:ext cx="6667500" cy="4051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47F1DF-99DD-CE46-83F0-B66EE15C2785}"/>
              </a:ext>
            </a:extLst>
          </p:cNvPr>
          <p:cNvSpPr/>
          <p:nvPr/>
        </p:nvSpPr>
        <p:spPr>
          <a:xfrm>
            <a:off x="4968630" y="5825353"/>
            <a:ext cx="306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revbayes.github.io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E8D469-FFDF-664F-940F-879F2C73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D09F0-4ACF-1047-BFFC-7891F5EE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56" y="925018"/>
            <a:ext cx="6705912" cy="5490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510E95-21DB-4947-AA70-92EF1BCE0690}"/>
              </a:ext>
            </a:extLst>
          </p:cNvPr>
          <p:cNvSpPr txBox="1"/>
          <p:nvPr/>
        </p:nvSpPr>
        <p:spPr>
          <a:xfrm>
            <a:off x="3013022" y="283344"/>
            <a:ext cx="467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Selecting 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AB68F-5BE8-6F42-870F-908A40E99180}"/>
              </a:ext>
            </a:extLst>
          </p:cNvPr>
          <p:cNvSpPr txBox="1"/>
          <p:nvPr/>
        </p:nvSpPr>
        <p:spPr>
          <a:xfrm>
            <a:off x="3687579" y="6379533"/>
            <a:ext cx="535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phylo.wikidot.com</a:t>
            </a:r>
            <a:r>
              <a:rPr lang="en-US" dirty="0"/>
              <a:t>/</a:t>
            </a:r>
            <a:r>
              <a:rPr lang="en-US" dirty="0" err="1"/>
              <a:t>biogeobears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4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8E1E0-A585-3E4A-AB5D-7604F0E883A9}"/>
              </a:ext>
            </a:extLst>
          </p:cNvPr>
          <p:cNvSpPr txBox="1"/>
          <p:nvPr/>
        </p:nvSpPr>
        <p:spPr>
          <a:xfrm>
            <a:off x="449061" y="404600"/>
            <a:ext cx="85566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Ree</a:t>
            </a:r>
            <a:r>
              <a:rPr lang="en-US" sz="2800" dirty="0"/>
              <a:t> &amp; </a:t>
            </a:r>
            <a:r>
              <a:rPr lang="en-US" sz="2800" dirty="0" err="1"/>
              <a:t>Sanmartín</a:t>
            </a:r>
            <a:r>
              <a:rPr lang="en-US" sz="2800" dirty="0"/>
              <a:t> 2018</a:t>
            </a: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0ADD-2407-BD40-9D2D-C08F2956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20" y="1282147"/>
            <a:ext cx="7405141" cy="2085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97ED2B-EDF3-874D-BF94-8C9111DA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5" y="3048111"/>
            <a:ext cx="4393159" cy="36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743C2-F39C-2946-9806-7B9B3129B8D5}"/>
              </a:ext>
            </a:extLst>
          </p:cNvPr>
          <p:cNvSpPr txBox="1"/>
          <p:nvPr/>
        </p:nvSpPr>
        <p:spPr>
          <a:xfrm>
            <a:off x="454161" y="436539"/>
            <a:ext cx="6036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Further model parameters: Hawaiian </a:t>
            </a:r>
            <a:r>
              <a:rPr lang="en-US" sz="2800" dirty="0" err="1"/>
              <a:t>silverswords</a:t>
            </a:r>
            <a:r>
              <a:rPr lang="en-US" sz="2800" dirty="0"/>
              <a:t>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F4402-5F18-D341-AD3D-D1DDCD39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57" y="1905000"/>
            <a:ext cx="3421505" cy="4562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4CDEC1-267E-1340-AD79-C5986F048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3" y="2557867"/>
            <a:ext cx="6075235" cy="325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262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CB073-CB3D-CB4D-B2AD-ECD34713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6" y="2246233"/>
            <a:ext cx="7974767" cy="3298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C4CFC-0031-A848-8D76-CC087560C07B}"/>
              </a:ext>
            </a:extLst>
          </p:cNvPr>
          <p:cNvSpPr txBox="1"/>
          <p:nvPr/>
        </p:nvSpPr>
        <p:spPr>
          <a:xfrm>
            <a:off x="2083632" y="539646"/>
            <a:ext cx="641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Hawaiian archipelago</a:t>
            </a:r>
          </a:p>
        </p:txBody>
      </p:sp>
    </p:spTree>
    <p:extLst>
      <p:ext uri="{BB962C8B-B14F-4D97-AF65-F5344CB8AC3E}">
        <p14:creationId xmlns:p14="http://schemas.microsoft.com/office/powerpoint/2010/main" val="434860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{3724DE44-9849-AF41-B711-433480ADFF76}tf10001121</Template>
  <TotalTime>11537</TotalTime>
  <Words>182</Words>
  <Application>Microsoft Macintosh PowerPoint</Application>
  <PresentationFormat>On-screen Show (4:3)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Trebuchet MS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Camiel</dc:creator>
  <cp:lastModifiedBy>Camiel</cp:lastModifiedBy>
  <cp:revision>41</cp:revision>
  <cp:lastPrinted>2019-10-08T00:58:50Z</cp:lastPrinted>
  <dcterms:created xsi:type="dcterms:W3CDTF">2019-09-27T19:23:03Z</dcterms:created>
  <dcterms:modified xsi:type="dcterms:W3CDTF">2019-10-08T20:13:47Z</dcterms:modified>
</cp:coreProperties>
</file>